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1. Ar tau patinka eiti į mokyklą?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B91-44EB-9577-B1424BD300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91-44EB-9577-B1424BD300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B91-44EB-9577-B1424BD300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B91-44EB-9577-B1424BD30042}"/>
              </c:ext>
            </c:extLst>
          </c:dPt>
          <c:dLbls>
            <c:dLbl>
              <c:idx val="0"/>
              <c:layout>
                <c:manualLayout>
                  <c:x val="6.4814814814814811E-2"/>
                  <c:y val="3.9682539682539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91-44EB-9577-B1424BD30042}"/>
                </c:ext>
              </c:extLst>
            </c:dLbl>
            <c:dLbl>
              <c:idx val="1"/>
              <c:layout>
                <c:manualLayout>
                  <c:x val="-5.7870370370370391E-2"/>
                  <c:y val="2.7777777777777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91-44EB-9577-B1424BD30042}"/>
                </c:ext>
              </c:extLst>
            </c:dLbl>
            <c:dLbl>
              <c:idx val="2"/>
              <c:layout>
                <c:manualLayout>
                  <c:x val="-4.318090171050952E-2"/>
                  <c:y val="-4.36507936507936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69940171256693"/>
                      <c:h val="0.110419444444444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B91-44EB-9577-B1424BD3004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B91-44EB-9577-B1424BD300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3"/>
                <c:pt idx="0">
                  <c:v>Taip</c:v>
                </c:pt>
                <c:pt idx="1">
                  <c:v>Ne </c:v>
                </c:pt>
                <c:pt idx="2">
                  <c:v>Šiek tiek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91-44EB-9577-B1424BD3004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Stulplis1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4B91-44EB-9577-B1424BD300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4B91-44EB-9577-B1424BD300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4B91-44EB-9577-B1424BD300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4B91-44EB-9577-B1424BD3004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B91-44EB-9577-B1424BD3004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4B91-44EB-9577-B1424BD3004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4B91-44EB-9577-B1424BD3004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4B91-44EB-9577-B1424BD3004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3"/>
                <c:pt idx="0">
                  <c:v>Taip</c:v>
                </c:pt>
                <c:pt idx="1">
                  <c:v>Ne </c:v>
                </c:pt>
                <c:pt idx="2">
                  <c:v>Šiek tiek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4B91-44EB-9577-B1424BD3004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4B91-44EB-9577-B1424BD300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4B91-44EB-9577-B1424BD300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4B91-44EB-9577-B1424BD300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4B91-44EB-9577-B1424BD3004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4B91-44EB-9577-B1424BD3004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4B91-44EB-9577-B1424BD3004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4B91-44EB-9577-B1424BD3004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4B91-44EB-9577-B1424BD3004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3"/>
                <c:pt idx="0">
                  <c:v>Taip</c:v>
                </c:pt>
                <c:pt idx="1">
                  <c:v>Ne </c:v>
                </c:pt>
                <c:pt idx="2">
                  <c:v>Šiek tiek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A-4B91-44EB-9577-B1424BD3004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10. Ar norėtum grįžti į ketvirtą klasę, kur tave mokė viena mokytoja?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4DC-42A8-B9B9-4C3979BD11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4DC-42A8-B9B9-4C3979BD11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4DC-42A8-B9B9-4C3979BD11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4DC-42A8-B9B9-4C3979BD11D0}"/>
              </c:ext>
            </c:extLst>
          </c:dPt>
          <c:dLbls>
            <c:dLbl>
              <c:idx val="0"/>
              <c:layout>
                <c:manualLayout>
                  <c:x val="7.6388888888888895E-2"/>
                  <c:y val="2.38095238095236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DC-42A8-B9B9-4C3979BD11D0}"/>
                </c:ext>
              </c:extLst>
            </c:dLbl>
            <c:dLbl>
              <c:idx val="1"/>
              <c:layout>
                <c:manualLayout>
                  <c:x val="-7.870370370370370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DC-42A8-B9B9-4C3979BD11D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4DC-42A8-B9B9-4C3979BD11D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4DC-42A8-B9B9-4C3979BD1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Taip</c:v>
                </c:pt>
                <c:pt idx="1">
                  <c:v>Ne </c:v>
                </c:pt>
                <c:pt idx="3">
                  <c:v>4-asis ketvirtis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DC-42A8-B9B9-4C3979BD11D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11. Ar tau patinka vaikščioti po kabinetus?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D0-4019-9F7A-17F2E4076D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D0-4019-9F7A-17F2E4076D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D0-4019-9F7A-17F2E4076D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6D0-4019-9F7A-17F2E4076DB2}"/>
              </c:ext>
            </c:extLst>
          </c:dPt>
          <c:dLbls>
            <c:dLbl>
              <c:idx val="0"/>
              <c:layout>
                <c:manualLayout>
                  <c:x val="0.11342592592592585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D0-4019-9F7A-17F2E4076DB2}"/>
                </c:ext>
              </c:extLst>
            </c:dLbl>
            <c:dLbl>
              <c:idx val="1"/>
              <c:layout>
                <c:manualLayout>
                  <c:x val="-7.8703703703703706E-2"/>
                  <c:y val="2.7777777777777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D0-4019-9F7A-17F2E4076DB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6D0-4019-9F7A-17F2E4076DB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6D0-4019-9F7A-17F2E4076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Taip</c:v>
                </c:pt>
                <c:pt idx="1">
                  <c:v>Ne</c:v>
                </c:pt>
                <c:pt idx="3">
                  <c:v>4-asis ketvirtis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D0-4019-9F7A-17F2E4076D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12. Su kokiomis problemomis susidūrei atėjęs į penktą klasę?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A30-4786-87FE-DA7B206E88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A30-4786-87FE-DA7B206E88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A30-4786-87FE-DA7B206E88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A30-4786-87FE-DA7B206E88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A30-4786-87FE-DA7B206E885F}"/>
              </c:ext>
            </c:extLst>
          </c:dPt>
          <c:dLbls>
            <c:dLbl>
              <c:idx val="0"/>
              <c:layout>
                <c:manualLayout>
                  <c:x val="9.0277777777777776E-2"/>
                  <c:y val="5.9523809523809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30-4786-87FE-DA7B206E885F}"/>
                </c:ext>
              </c:extLst>
            </c:dLbl>
            <c:dLbl>
              <c:idx val="1"/>
              <c:layout>
                <c:manualLayout>
                  <c:x val="-6.4814814814814825E-2"/>
                  <c:y val="2.38095238095238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30-4786-87FE-DA7B206E885F}"/>
                </c:ext>
              </c:extLst>
            </c:dLbl>
            <c:dLbl>
              <c:idx val="2"/>
              <c:layout>
                <c:manualLayout>
                  <c:x val="-9.9537037037037035E-2"/>
                  <c:y val="1.19047619047619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30-4786-87FE-DA7B206E885F}"/>
                </c:ext>
              </c:extLst>
            </c:dLbl>
            <c:dLbl>
              <c:idx val="3"/>
              <c:layout>
                <c:manualLayout>
                  <c:x val="-0.13942452805145544"/>
                  <c:y val="6.30556481481481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00703557888596"/>
                      <c:h val="0.15720253718285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A30-4786-87FE-DA7B206E885F}"/>
                </c:ext>
              </c:extLst>
            </c:dLbl>
            <c:dLbl>
              <c:idx val="4"/>
              <c:layout>
                <c:manualLayout>
                  <c:x val="0.29755924366319181"/>
                  <c:y val="8.62750925925925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"/>
                      <c:h val="0.15720253718285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A30-4786-87FE-DA7B206E88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Lapas1!$A$2:$A$6</c:f>
              <c:strCache>
                <c:ptCount val="5"/>
                <c:pt idx="0">
                  <c:v>Padidėjo pamokų krūvis</c:v>
                </c:pt>
                <c:pt idx="1">
                  <c:v>Padaugėjo savarankiško mokymosi</c:v>
                </c:pt>
                <c:pt idx="2">
                  <c:v>Problemų nebuvo </c:v>
                </c:pt>
                <c:pt idx="3">
                  <c:v>Sunku pritapti prie naujo kolektyvo</c:v>
                </c:pt>
                <c:pt idx="4">
                  <c:v>Ne visi dalykų mokytojai mane supranta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A30-4786-87FE-DA7B206E885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442129629629629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13. Kuo iš suaugusiųjų pasitiki mokykloje?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902-4EB8-8F2D-462D44266C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902-4EB8-8F2D-462D44266C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902-4EB8-8F2D-462D44266C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902-4EB8-8F2D-462D44266C7D}"/>
              </c:ext>
            </c:extLst>
          </c:dPt>
          <c:dLbls>
            <c:dLbl>
              <c:idx val="0"/>
              <c:layout>
                <c:manualLayout>
                  <c:x val="8.1018518518518517E-2"/>
                  <c:y val="2.38095238095238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02-4EB8-8F2D-462D44266C7D}"/>
                </c:ext>
              </c:extLst>
            </c:dLbl>
            <c:dLbl>
              <c:idx val="1"/>
              <c:layout>
                <c:manualLayout>
                  <c:x val="-7.6218803971275922E-2"/>
                  <c:y val="9.46561111111110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02-4EB8-8F2D-462D44266C7D}"/>
                </c:ext>
              </c:extLst>
            </c:dLbl>
            <c:dLbl>
              <c:idx val="2"/>
              <c:layout>
                <c:manualLayout>
                  <c:x val="-4.1231087959923654E-2"/>
                  <c:y val="9.3775092592592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701388888888883"/>
                      <c:h val="0.15720253718285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902-4EB8-8F2D-462D44266C7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902-4EB8-8F2D-462D44266C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3"/>
                <c:pt idx="0">
                  <c:v>Klasės auklėtoja</c:v>
                </c:pt>
                <c:pt idx="1">
                  <c:v>Mokytojais</c:v>
                </c:pt>
                <c:pt idx="2">
                  <c:v>Visais suaugusiaisiais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02-4EB8-8F2D-462D44266C7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14. Kokia pamoka tau pati mėgstamiausia?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AB2-4E7B-A8A8-689145B7BB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AB2-4E7B-A8A8-689145B7BB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AB2-4E7B-A8A8-689145B7BB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AB2-4E7B-A8A8-689145B7BB7D}"/>
              </c:ext>
            </c:extLst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AB2-4E7B-A8A8-689145B7BB7D}"/>
              </c:ext>
            </c:extLst>
          </c:dPt>
          <c:dLbls>
            <c:dLbl>
              <c:idx val="0"/>
              <c:layout>
                <c:manualLayout>
                  <c:x val="8.075816585287747E-2"/>
                  <c:y val="3.96825396825380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20347739140097"/>
                      <c:h val="0.162101481481481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B2-4E7B-A8A8-689145B7BB7D}"/>
                </c:ext>
              </c:extLst>
            </c:dLbl>
            <c:dLbl>
              <c:idx val="1"/>
              <c:layout>
                <c:manualLayout>
                  <c:x val="-7.3362555675632005E-2"/>
                  <c:y val="4.26242592592592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B2-4E7B-A8A8-689145B7BB7D}"/>
                </c:ext>
              </c:extLst>
            </c:dLbl>
            <c:dLbl>
              <c:idx val="2"/>
              <c:layout>
                <c:manualLayout>
                  <c:x val="-4.1666666666666664E-2"/>
                  <c:y val="2.38095238095237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B2-4E7B-A8A8-689145B7BB7D}"/>
                </c:ext>
              </c:extLst>
            </c:dLbl>
            <c:dLbl>
              <c:idx val="3"/>
              <c:layout>
                <c:manualLayout>
                  <c:x val="1.0901313878517817E-2"/>
                  <c:y val="-3.95409391534391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66B08C3-2BF6-4E2A-9060-9F224951916C}" type="CATEGORYNAME">
                      <a:rPr lang="pt-BR" sz="180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[KATEGORIJOS PAVADINIMAS]</a:t>
                    </a:fld>
                    <a:r>
                      <a:rPr lang="pt-BR" sz="1800" baseline="0" dirty="0"/>
                      <a:t>; </a:t>
                    </a:r>
                  </a:p>
                  <a:p>
                    <a:pPr>
                      <a:defRPr sz="1800">
                        <a:solidFill>
                          <a:schemeClr val="accent1"/>
                        </a:solidFill>
                      </a:defRPr>
                    </a:pPr>
                    <a:fld id="{D32B4C84-4244-41C3-AF38-405CBAF0A78C}" type="VALUE">
                      <a:rPr lang="pt-BR" sz="1800" baseline="0" smtClean="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[REIKŠMĖ]</a:t>
                    </a:fld>
                    <a:r>
                      <a:rPr lang="pt-BR" sz="1800" baseline="0" dirty="0"/>
                      <a:t>; </a:t>
                    </a:r>
                    <a:fld id="{69908373-6792-42B3-88E9-BDF497C2B633}" type="PERCENTAGE">
                      <a:rPr lang="pt-BR" sz="1800" baseline="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[PROCENTAI]</a:t>
                    </a:fld>
                    <a:endParaRPr lang="pt-BR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5259314621608"/>
                      <c:h val="0.186380925925925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AB2-4E7B-A8A8-689145B7BB7D}"/>
                </c:ext>
              </c:extLst>
            </c:dLbl>
            <c:dLbl>
              <c:idx val="4"/>
              <c:layout>
                <c:manualLayout>
                  <c:x val="-3.9261609821130986E-2"/>
                  <c:y val="3.79206481481481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794664229227"/>
                      <c:h val="0.162101481481481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AB2-4E7B-A8A8-689145B7B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Lapas1!$A$2:$A$6</c:f>
              <c:strCache>
                <c:ptCount val="5"/>
                <c:pt idx="0">
                  <c:v>Fizinis ugdymas</c:v>
                </c:pt>
                <c:pt idx="1">
                  <c:v>Anglų k.</c:v>
                </c:pt>
                <c:pt idx="2">
                  <c:v>Matematika</c:v>
                </c:pt>
                <c:pt idx="3">
                  <c:v>Gamta ir žmogus</c:v>
                </c:pt>
                <c:pt idx="4">
                  <c:v>Tokios pamokos nėra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AB2-4E7B-A8A8-689145B7BB7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15. Kokia pamoka tau nepatinka?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E0-469E-9082-CA06E16BB7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E0-469E-9082-CA06E16BB7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E0-469E-9082-CA06E16BB7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E0-469E-9082-CA06E16BB7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4E0-469E-9082-CA06E16BB7BB}"/>
              </c:ext>
            </c:extLst>
          </c:dPt>
          <c:dLbls>
            <c:dLbl>
              <c:idx val="0"/>
              <c:layout>
                <c:manualLayout>
                  <c:x val="5.2434113927281235E-2"/>
                  <c:y val="-7.055555555555642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0-469E-9082-CA06E16BB7BB}"/>
                </c:ext>
              </c:extLst>
            </c:dLbl>
            <c:dLbl>
              <c:idx val="1"/>
              <c:layout>
                <c:manualLayout>
                  <c:x val="-4.9256288840779455E-2"/>
                  <c:y val="4.23333333333333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0-469E-9082-CA06E16BB7BB}"/>
                </c:ext>
              </c:extLst>
            </c:dLbl>
            <c:dLbl>
              <c:idx val="2"/>
              <c:layout>
                <c:manualLayout>
                  <c:x val="-4.2900638667775652E-2"/>
                  <c:y val="1.64629629629629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E0-469E-9082-CA06E16BB7BB}"/>
                </c:ext>
              </c:extLst>
            </c:dLbl>
            <c:dLbl>
              <c:idx val="3"/>
              <c:layout>
                <c:manualLayout>
                  <c:x val="-9.3745840051806056E-2"/>
                  <c:y val="2.82222222222222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E0-469E-9082-CA06E16BB7B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4E0-469E-9082-CA06E16BB7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Lapas1!$A$2:$A$6</c:f>
              <c:strCache>
                <c:ptCount val="5"/>
                <c:pt idx="0">
                  <c:v>Šokis</c:v>
                </c:pt>
                <c:pt idx="1">
                  <c:v>Dailė</c:v>
                </c:pt>
                <c:pt idx="2">
                  <c:v>Anglų k.</c:v>
                </c:pt>
                <c:pt idx="3">
                  <c:v>Matematika</c:v>
                </c:pt>
                <c:pt idx="4">
                  <c:v>Tokios pamokos nėra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E0-469E-9082-CA06E16BB7B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16. Ar namuose su tėvais kalbi apie mokyklą?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810-46C6-AF1B-D9230C8806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810-46C6-AF1B-D9230C8806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810-46C6-AF1B-D9230C8806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810-46C6-AF1B-D9230C880649}"/>
              </c:ext>
            </c:extLst>
          </c:dPt>
          <c:dLbls>
            <c:dLbl>
              <c:idx val="0"/>
              <c:layout>
                <c:manualLayout>
                  <c:x val="9.0277777777777776E-2"/>
                  <c:y val="6.3492063492063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10-46C6-AF1B-D9230C880649}"/>
                </c:ext>
              </c:extLst>
            </c:dLbl>
            <c:dLbl>
              <c:idx val="1"/>
              <c:layout>
                <c:manualLayout>
                  <c:x val="3.1778250865019003E-3"/>
                  <c:y val="8.78916666666666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99589134740784"/>
                      <c:h val="0.205635000000000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10-46C6-AF1B-D9230C880649}"/>
                </c:ext>
              </c:extLst>
            </c:dLbl>
            <c:dLbl>
              <c:idx val="2"/>
              <c:layout>
                <c:manualLayout>
                  <c:x val="-7.108169162385361E-2"/>
                  <c:y val="3.5859814814814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40462971581739"/>
                      <c:h val="0.157202592592592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810-46C6-AF1B-D9230C880649}"/>
                </c:ext>
              </c:extLst>
            </c:dLbl>
            <c:dLbl>
              <c:idx val="3"/>
              <c:layout>
                <c:manualLayout>
                  <c:x val="0.2786971367545748"/>
                  <c:y val="8.81824999999999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385407553222516"/>
                      <c:h val="0.205634920634920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810-46C6-AF1B-D9230C8806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Taip, kalbuosi labai dažnai</c:v>
                </c:pt>
                <c:pt idx="1">
                  <c:v>Kalbuosi tik tuomet, kai kas nors atsitinka</c:v>
                </c:pt>
                <c:pt idx="2">
                  <c:v>Kalbuosi labai retai, norėčiau dažniau</c:v>
                </c:pt>
                <c:pt idx="3">
                  <c:v>Kalbuosi labai retai, nenoriu kalbėtis apie mokyklą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10-46C6-AF1B-D9230C88064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17. Iš kur tėvai sužino apie tavo pasiekimus mokykloje?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FD-40A6-AECB-5F42F66D6F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FD-40A6-AECB-5F42F66D6F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FD-40A6-AECB-5F42F66D6F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EFD-40A6-AECB-5F42F66D6F84}"/>
              </c:ext>
            </c:extLst>
          </c:dPt>
          <c:dLbls>
            <c:dLbl>
              <c:idx val="0"/>
              <c:layout>
                <c:manualLayout>
                  <c:x val="9.1801224293447364E-2"/>
                  <c:y val="2.77777777777777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52026542505376"/>
                      <c:h val="0.162101481481481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EFD-40A6-AECB-5F42F66D6F84}"/>
                </c:ext>
              </c:extLst>
            </c:dLbl>
            <c:dLbl>
              <c:idx val="1"/>
              <c:layout>
                <c:manualLayout>
                  <c:x val="-5.9824287200412073E-2"/>
                  <c:y val="-1.8378333333333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FD-40A6-AECB-5F42F66D6F84}"/>
                </c:ext>
              </c:extLst>
            </c:dLbl>
            <c:dLbl>
              <c:idx val="2"/>
              <c:layout>
                <c:manualLayout>
                  <c:x val="-0.14370928482693843"/>
                  <c:y val="4.01270370370370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FD-40A6-AECB-5F42F66D6F84}"/>
                </c:ext>
              </c:extLst>
            </c:dLbl>
            <c:dLbl>
              <c:idx val="3"/>
              <c:layout>
                <c:manualLayout>
                  <c:x val="-0.10845600488834574"/>
                  <c:y val="-5.73018518518518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FD-40A6-AECB-5F42F66D6F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Iš TAMO dienyno</c:v>
                </c:pt>
                <c:pt idx="1">
                  <c:v>Iš manęs</c:v>
                </c:pt>
                <c:pt idx="2">
                  <c:v>Iš klasės auklėtojo</c:v>
                </c:pt>
                <c:pt idx="3">
                  <c:v>Iš mokytojų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</c:v>
                </c:pt>
                <c:pt idx="1">
                  <c:v>4</c:v>
                </c:pt>
                <c:pt idx="2">
                  <c:v>1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FD-40A6-AECB-5F42F66D6F8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2. Kodėl tu eini į mokyklą?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972-4B08-9BC5-D5BA44B31A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972-4B08-9BC5-D5BA44B31A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972-4B08-9BC5-D5BA44B31A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972-4B08-9BC5-D5BA44B31A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972-4B08-9BC5-D5BA44B31A86}"/>
              </c:ext>
            </c:extLst>
          </c:dPt>
          <c:dLbls>
            <c:dLbl>
              <c:idx val="0"/>
              <c:layout>
                <c:manualLayout>
                  <c:x val="5.3240740740740568E-2"/>
                  <c:y val="7.14285714285712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72-4B08-9BC5-D5BA44B31A86}"/>
                </c:ext>
              </c:extLst>
            </c:dLbl>
            <c:dLbl>
              <c:idx val="1"/>
              <c:layout>
                <c:manualLayout>
                  <c:x val="-6.2500000000000014E-2"/>
                  <c:y val="2.38095238095238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72-4B08-9BC5-D5BA44B31A86}"/>
                </c:ext>
              </c:extLst>
            </c:dLbl>
            <c:dLbl>
              <c:idx val="2"/>
              <c:layout>
                <c:manualLayout>
                  <c:x val="-0.14737841321465756"/>
                  <c:y val="7.68757407407407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72-4B08-9BC5-D5BA44B31A86}"/>
                </c:ext>
              </c:extLst>
            </c:dLbl>
            <c:dLbl>
              <c:idx val="3"/>
              <c:layout>
                <c:manualLayout>
                  <c:x val="0.11192856644246997"/>
                  <c:y val="-1.76185185185185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172551132470038"/>
                      <c:h val="0.110419444444444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72-4B08-9BC5-D5BA44B31A8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C972-4B08-9BC5-D5BA44B31A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Lapas1!$A$2:$A$6</c:f>
              <c:strCache>
                <c:ptCount val="5"/>
                <c:pt idx="0">
                  <c:v>Tai mano pareiga, noriu mokytis, įgyti žinių</c:v>
                </c:pt>
                <c:pt idx="1">
                  <c:v>Privalau eiti, nes eina visi vaikai</c:v>
                </c:pt>
                <c:pt idx="2">
                  <c:v>Į mokyklą verčia eiti tėvai</c:v>
                </c:pt>
                <c:pt idx="3">
                  <c:v>Nėra namuose ką veikti</c:v>
                </c:pt>
                <c:pt idx="4">
                  <c:v>Noriu susitikti su draugais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72-4B08-9BC5-D5BA44B31A8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3. Jeigu mokytoja pasakytų, kad rytoj į mokyklą nebūtina ateiti visiems vaikams, tu eitum į mokyklą ar liktum namuose?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1BA-469D-B997-FF4FF7C3DD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1BA-469D-B997-FF4FF7C3DD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1BA-469D-B997-FF4FF7C3DD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1BA-469D-B997-FF4FF7C3DD75}"/>
              </c:ext>
            </c:extLst>
          </c:dPt>
          <c:dLbls>
            <c:dLbl>
              <c:idx val="0"/>
              <c:layout>
                <c:manualLayout>
                  <c:x val="0.31527961986524594"/>
                  <c:y val="0.11333333333333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BA-469D-B997-FF4FF7C3DD75}"/>
                </c:ext>
              </c:extLst>
            </c:dLbl>
            <c:dLbl>
              <c:idx val="1"/>
              <c:layout>
                <c:manualLayout>
                  <c:x val="0.10648148148148148"/>
                  <c:y val="3.57142857142857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BA-469D-B997-FF4FF7C3DD75}"/>
                </c:ext>
              </c:extLst>
            </c:dLbl>
            <c:dLbl>
              <c:idx val="2"/>
              <c:layout>
                <c:manualLayout>
                  <c:x val="-4.3981481481481483E-2"/>
                  <c:y val="-3.9682539682539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BA-469D-B997-FF4FF7C3DD75}"/>
                </c:ext>
              </c:extLst>
            </c:dLbl>
            <c:dLbl>
              <c:idx val="3"/>
              <c:layout>
                <c:manualLayout>
                  <c:x val="-9.4907407407407413E-2"/>
                  <c:y val="-2.38095238095238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BA-469D-B997-FF4FF7C3DD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3"/>
                <c:pt idx="0">
                  <c:v>Nežinau</c:v>
                </c:pt>
                <c:pt idx="1">
                  <c:v>Likčiau namuose</c:v>
                </c:pt>
                <c:pt idx="2">
                  <c:v>Eičiau į mokyklą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BA-469D-B997-FF4FF7C3DD7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528302165049509"/>
          <c:y val="7.05555555555555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4. Kaip tu dažniausiai jautiesi mokykloje?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91D-4E66-BD6C-BC07023A97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91D-4E66-BD6C-BC07023A97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91D-4E66-BD6C-BC07023A97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91D-4E66-BD6C-BC07023A97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91D-4E66-BD6C-BC07023A97B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91D-4E66-BD6C-BC07023A97B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91D-4E66-BD6C-BC07023A97B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91D-4E66-BD6C-BC07023A97BB}"/>
              </c:ext>
            </c:extLst>
          </c:dPt>
          <c:dLbls>
            <c:dLbl>
              <c:idx val="0"/>
              <c:layout>
                <c:manualLayout>
                  <c:x val="3.5476208149930126E-2"/>
                  <c:y val="1.03435185185180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28160981129921"/>
                      <c:h val="0.110419444444444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91D-4E66-BD6C-BC07023A97BB}"/>
                </c:ext>
              </c:extLst>
            </c:dLbl>
            <c:dLbl>
              <c:idx val="1"/>
              <c:layout>
                <c:manualLayout>
                  <c:x val="0.3402522630228893"/>
                  <c:y val="-4.23332407407407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61628747248339"/>
                      <c:h val="0.110419444444444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91D-4E66-BD6C-BC07023A97BB}"/>
                </c:ext>
              </c:extLst>
            </c:dLbl>
            <c:dLbl>
              <c:idx val="2"/>
              <c:layout>
                <c:manualLayout>
                  <c:x val="-6.3201310965448287E-2"/>
                  <c:y val="-2.01401851851851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1D-4E66-BD6C-BC07023A97BB}"/>
                </c:ext>
              </c:extLst>
            </c:dLbl>
            <c:dLbl>
              <c:idx val="3"/>
              <c:layout>
                <c:manualLayout>
                  <c:x val="-9.2909047470635026E-2"/>
                  <c:y val="4.65925925925925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1D-4E66-BD6C-BC07023A97BB}"/>
                </c:ext>
              </c:extLst>
            </c:dLbl>
            <c:dLbl>
              <c:idx val="4"/>
              <c:layout>
                <c:manualLayout>
                  <c:x val="-9.285632471514968E-2"/>
                  <c:y val="-6.320185185185184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1D-4E66-BD6C-BC07023A97BB}"/>
                </c:ext>
              </c:extLst>
            </c:dLbl>
            <c:dLbl>
              <c:idx val="5"/>
              <c:layout>
                <c:manualLayout>
                  <c:x val="0.32550390172969967"/>
                  <c:y val="9.20211111111111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1D-4E66-BD6C-BC07023A97BB}"/>
                </c:ext>
              </c:extLst>
            </c:dLbl>
            <c:dLbl>
              <c:idx val="6"/>
              <c:layout>
                <c:manualLayout>
                  <c:x val="0.34401659402642576"/>
                  <c:y val="5.02699074074074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62941875681463"/>
                      <c:h val="0.110419444444444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D91D-4E66-BD6C-BC07023A97B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D91D-4E66-BD6C-BC07023A97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Lapas1!$A$2:$A$9</c:f>
              <c:strCache>
                <c:ptCount val="8"/>
                <c:pt idx="0">
                  <c:v>Linksmas</c:v>
                </c:pt>
                <c:pt idx="1">
                  <c:v>Laimingas</c:v>
                </c:pt>
                <c:pt idx="2">
                  <c:v>Pasitikintis savimi</c:v>
                </c:pt>
                <c:pt idx="3">
                  <c:v>Smalsus, susidomėjęs</c:v>
                </c:pt>
                <c:pt idx="4">
                  <c:v>Nedrąsus</c:v>
                </c:pt>
                <c:pt idx="5">
                  <c:v>Liūdnas</c:v>
                </c:pt>
                <c:pt idx="6">
                  <c:v>Išsigandęs</c:v>
                </c:pt>
                <c:pt idx="7">
                  <c:v>Neramus</c:v>
                </c:pt>
              </c:strCache>
            </c:strRef>
          </c:cat>
          <c:val>
            <c:numRef>
              <c:f>Lapas1!$B$2:$B$9</c:f>
              <c:numCache>
                <c:formatCode>General</c:formatCode>
                <c:ptCount val="8"/>
                <c:pt idx="0">
                  <c:v>6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91D-4E66-BD6C-BC07023A97B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5. Ar saugiai jautiesi šalia vyresnių mokyklos mokinių?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8AC-4B99-A0C4-5AA05A81E2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8AC-4B99-A0C4-5AA05A81E2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8AC-4B99-A0C4-5AA05A81E2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8AC-4B99-A0C4-5AA05A81E2CB}"/>
              </c:ext>
            </c:extLst>
          </c:dPt>
          <c:dLbls>
            <c:dLbl>
              <c:idx val="0"/>
              <c:layout>
                <c:manualLayout>
                  <c:x val="9.3896706055741408E-2"/>
                  <c:y val="1.1904761904761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11741690536793"/>
                      <c:h val="0.110419444444444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8AC-4B99-A0C4-5AA05A81E2CB}"/>
                </c:ext>
              </c:extLst>
            </c:dLbl>
            <c:dLbl>
              <c:idx val="1"/>
              <c:layout>
                <c:manualLayout>
                  <c:x val="-0.13194444444444445"/>
                  <c:y val="7.14285714285714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AC-4B99-A0C4-5AA05A81E2CB}"/>
                </c:ext>
              </c:extLst>
            </c:dLbl>
            <c:dLbl>
              <c:idx val="2"/>
              <c:layout>
                <c:manualLayout>
                  <c:x val="-0.13029602990972017"/>
                  <c:y val="3.13095370370370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15948469493726"/>
                      <c:h val="0.110419444444444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8AC-4B99-A0C4-5AA05A81E2C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58AC-4B99-A0C4-5AA05A81E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3"/>
                <c:pt idx="0">
                  <c:v>Taip saugiai</c:v>
                </c:pt>
                <c:pt idx="1">
                  <c:v>Nesaugiai</c:v>
                </c:pt>
                <c:pt idx="2">
                  <c:v>Nelabai saugiai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AC-4B99-A0C4-5AA05A81E2C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6. Kaip jautiesi klasėje?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9AA-4CEF-93E8-2B8BA6EE85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9AA-4CEF-93E8-2B8BA6EE85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9AA-4CEF-93E8-2B8BA6EE85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9AA-4CEF-93E8-2B8BA6EE85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9AA-4CEF-93E8-2B8BA6EE85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9AA-4CEF-93E8-2B8BA6EE85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9AA-4CEF-93E8-2B8BA6EE85A6}"/>
              </c:ext>
            </c:extLst>
          </c:dPt>
          <c:dLbls>
            <c:dLbl>
              <c:idx val="0"/>
              <c:layout>
                <c:manualLayout>
                  <c:x val="7.8703644531138511E-2"/>
                  <c:y val="8.70185185185184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AA-4CEF-93E8-2B8BA6EE85A6}"/>
                </c:ext>
              </c:extLst>
            </c:dLbl>
            <c:dLbl>
              <c:idx val="1"/>
              <c:layout>
                <c:manualLayout>
                  <c:x val="0.1232653107373517"/>
                  <c:y val="-7.05556481481482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79004004471478"/>
                      <c:h val="0.162101481481481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9AA-4CEF-93E8-2B8BA6EE85A6}"/>
                </c:ext>
              </c:extLst>
            </c:dLbl>
            <c:dLbl>
              <c:idx val="2"/>
              <c:layout>
                <c:manualLayout>
                  <c:x val="-3.6019307607432542E-2"/>
                  <c:y val="2.77777777777777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40940288837128"/>
                      <c:h val="0.162101481481481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9AA-4CEF-93E8-2B8BA6EE85A6}"/>
                </c:ext>
              </c:extLst>
            </c:dLbl>
            <c:dLbl>
              <c:idx val="3"/>
              <c:layout>
                <c:manualLayout>
                  <c:x val="-4.1666666666666678E-2"/>
                  <c:y val="5.9523809523809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AA-4CEF-93E8-2B8BA6EE85A6}"/>
                </c:ext>
              </c:extLst>
            </c:dLbl>
            <c:dLbl>
              <c:idx val="4"/>
              <c:layout>
                <c:manualLayout>
                  <c:x val="-2.6733632349601272E-2"/>
                  <c:y val="7.65807407407407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55969789000828"/>
                      <c:h val="0.173801851851851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9AA-4CEF-93E8-2B8BA6EE85A6}"/>
                </c:ext>
              </c:extLst>
            </c:dLbl>
            <c:dLbl>
              <c:idx val="5"/>
              <c:layout>
                <c:manualLayout>
                  <c:x val="-0.19988087606785088"/>
                  <c:y val="-8.1712962962962967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30968338817806"/>
                      <c:h val="0.162101481481481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9AA-4CEF-93E8-2B8BA6EE85A6}"/>
                </c:ext>
              </c:extLst>
            </c:dLbl>
            <c:dLbl>
              <c:idx val="6"/>
              <c:layout>
                <c:manualLayout>
                  <c:x val="0.2641711313036339"/>
                  <c:y val="4.7619075323917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571485665801147"/>
                      <c:h val="0.157202592592592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9AA-4CEF-93E8-2B8BA6EE8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Lapas1!$A$2:$A$8</c:f>
              <c:strCache>
                <c:ptCount val="7"/>
                <c:pt idx="0">
                  <c:v>Klasėje pavargstu</c:v>
                </c:pt>
                <c:pt idx="1">
                  <c:v>Klasėje nesijaučiu vienišas</c:v>
                </c:pt>
                <c:pt idx="2">
                  <c:v>Galiu išsakyti savo nuomonę</c:v>
                </c:pt>
                <c:pt idx="3">
                  <c:v>Aktyviai dalyvauju klasės gyvenime</c:v>
                </c:pt>
                <c:pt idx="4">
                  <c:v>Aš padedu klasės draugams</c:v>
                </c:pt>
                <c:pt idx="5">
                  <c:v>Man padeda klasės draugai</c:v>
                </c:pt>
                <c:pt idx="6">
                  <c:v>Noriu grįžti į ankstesnę klasę</c:v>
                </c:pt>
              </c:strCache>
            </c:strRef>
          </c:cat>
          <c:val>
            <c:numRef>
              <c:f>Lapas1!$B$2:$B$8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9AA-4CEF-93E8-2B8BA6EE85A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7. Ar jau susidraugavai su klasės auklėtoja?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8F-49BE-8290-34DE9F9F58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8F-49BE-8290-34DE9F9F58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8F-49BE-8290-34DE9F9F58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98F-49BE-8290-34DE9F9F5810}"/>
              </c:ext>
            </c:extLst>
          </c:dPt>
          <c:dLbls>
            <c:dLbl>
              <c:idx val="0"/>
              <c:layout>
                <c:manualLayout>
                  <c:x val="0.20138888888888898"/>
                  <c:y val="-3.1746031746031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F-49BE-8290-34DE9F9F5810}"/>
                </c:ext>
              </c:extLst>
            </c:dLbl>
            <c:dLbl>
              <c:idx val="1"/>
              <c:layout>
                <c:manualLayout>
                  <c:x val="-0.16203703703703709"/>
                  <c:y val="-1.19047619047619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8F-49BE-8290-34DE9F9F581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B98F-49BE-8290-34DE9F9F581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98F-49BE-8290-34DE9F9F58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2"/>
                <c:pt idx="0">
                  <c:v>Taip </c:v>
                </c:pt>
                <c:pt idx="1">
                  <c:v>Ne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8F-49BE-8290-34DE9F9F581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8. Ar turi klasėje draugų?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7C9-4CAA-B70D-BC42CC0990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7C9-4CAA-B70D-BC42CC0990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7C9-4CAA-B70D-BC42CC0990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7C9-4CAA-B70D-BC42CC0990E5}"/>
              </c:ext>
            </c:extLst>
          </c:dPt>
          <c:dLbls>
            <c:dLbl>
              <c:idx val="0"/>
              <c:layout>
                <c:manualLayout>
                  <c:x val="1.9033921155907602E-2"/>
                  <c:y val="1.26401851851850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C9-4CAA-B70D-BC42CC0990E5}"/>
                </c:ext>
              </c:extLst>
            </c:dLbl>
            <c:dLbl>
              <c:idx val="1"/>
              <c:layout>
                <c:manualLayout>
                  <c:x val="-3.8138780375754043E-2"/>
                  <c:y val="3.24814814814813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C9-4CAA-B70D-BC42CC0990E5}"/>
                </c:ext>
              </c:extLst>
            </c:dLbl>
            <c:dLbl>
              <c:idx val="2"/>
              <c:layout>
                <c:manualLayout>
                  <c:x val="-0.17062681223607787"/>
                  <c:y val="5.20316666666666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C9-4CAA-B70D-BC42CC0990E5}"/>
                </c:ext>
              </c:extLst>
            </c:dLbl>
            <c:dLbl>
              <c:idx val="3"/>
              <c:layout>
                <c:manualLayout>
                  <c:x val="0.28819457998160364"/>
                  <c:y val="9.15687962962963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417814960629918"/>
                      <c:h val="0.117519997500312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7C9-4CAA-B70D-BC42CC099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Turiu kelis draugus</c:v>
                </c:pt>
                <c:pt idx="1">
                  <c:v>Visi bendraklasiai yra mano draugai</c:v>
                </c:pt>
                <c:pt idx="2">
                  <c:v>Turiu vieną draugą</c:v>
                </c:pt>
                <c:pt idx="3">
                  <c:v>Neturiu klasėje nei vieno draugo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C9-4CAA-B70D-BC42CC0990E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9. Įvertink savo klasę dešimt balų sistemoje.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736-4326-A5E1-F1203448B6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736-4326-A5E1-F1203448B6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736-4326-A5E1-F1203448B6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736-4326-A5E1-F1203448B643}"/>
              </c:ext>
            </c:extLst>
          </c:dPt>
          <c:dLbls>
            <c:dLbl>
              <c:idx val="0"/>
              <c:layout>
                <c:manualLayout>
                  <c:x val="7.8703703703703706E-2"/>
                  <c:y val="-2.7777777777777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36-4326-A5E1-F1203448B643}"/>
                </c:ext>
              </c:extLst>
            </c:dLbl>
            <c:dLbl>
              <c:idx val="1"/>
              <c:layout>
                <c:manualLayout>
                  <c:x val="7.1759259259259092E-2"/>
                  <c:y val="6.34920634920634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36-4326-A5E1-F1203448B643}"/>
                </c:ext>
              </c:extLst>
            </c:dLbl>
            <c:dLbl>
              <c:idx val="2"/>
              <c:layout>
                <c:manualLayout>
                  <c:x val="-6.9444444444444489E-2"/>
                  <c:y val="-3.9682539682539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36-4326-A5E1-F1203448B643}"/>
                </c:ext>
              </c:extLst>
            </c:dLbl>
            <c:dLbl>
              <c:idx val="3"/>
              <c:layout>
                <c:manualLayout>
                  <c:x val="-6.9444444444444448E-2"/>
                  <c:y val="7.936507936507899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36-4326-A5E1-F1203448B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6 balai</c:v>
                </c:pt>
                <c:pt idx="1">
                  <c:v>8 balai</c:v>
                </c:pt>
                <c:pt idx="2">
                  <c:v>9 balai</c:v>
                </c:pt>
                <c:pt idx="3">
                  <c:v>10 balų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736-4326-A5E1-F1203448B64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2022-11-24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456384"/>
          </a:xfrm>
        </p:spPr>
        <p:txBody>
          <a:bodyPr>
            <a:noAutofit/>
          </a:bodyPr>
          <a:lstStyle/>
          <a:p>
            <a:r>
              <a:rPr lang="lt-LT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ŠILUTĖS R. VILKYČIŲ PAGRINDINĖ MOKYKLA</a:t>
            </a:r>
            <a:br>
              <a:rPr lang="lt-LT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t-LT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t-LT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PENKTOKŲ ADAPTACIJOS MOKYKLOJE TYRIMAS</a:t>
            </a:r>
            <a:br>
              <a:rPr lang="lt-L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2783160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lt-L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lt-L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lt-L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lt-L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lt-LT" sz="7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Parengė: socialinė pedagogė Jurgita </a:t>
            </a:r>
            <a:r>
              <a:rPr lang="lt-LT" sz="7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Barškietienė</a:t>
            </a:r>
            <a:endParaRPr lang="lt-LT" sz="7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lt-LT" sz="7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</a:t>
            </a:r>
            <a:endParaRPr lang="lt-LT" sz="7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lt-LT" sz="7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t-LT" sz="7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Vilkyčiai, 2022 </a:t>
            </a:r>
            <a:endParaRPr lang="lt-LT" sz="7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6508A2E-76EE-F476-1B41-300E770A8F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2452283"/>
              </p:ext>
            </p:extLst>
          </p:nvPr>
        </p:nvGraphicFramePr>
        <p:xfrm>
          <a:off x="539552" y="692696"/>
          <a:ext cx="7992888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63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38AFF165-EE36-6534-24D7-B512CCE7D8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1004360"/>
              </p:ext>
            </p:extLst>
          </p:nvPr>
        </p:nvGraphicFramePr>
        <p:xfrm>
          <a:off x="395536" y="620688"/>
          <a:ext cx="828092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245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8AD4138-5148-0E3D-CBCD-4069BF0DA4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9212858"/>
              </p:ext>
            </p:extLst>
          </p:nvPr>
        </p:nvGraphicFramePr>
        <p:xfrm>
          <a:off x="683568" y="729000"/>
          <a:ext cx="7992888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5817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99A75A1-6663-280A-7271-746C5734A9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6238472"/>
              </p:ext>
            </p:extLst>
          </p:nvPr>
        </p:nvGraphicFramePr>
        <p:xfrm>
          <a:off x="683568" y="620688"/>
          <a:ext cx="7848872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729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C809117-EDE8-40BB-CEDA-AD379855D6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7826916"/>
              </p:ext>
            </p:extLst>
          </p:nvPr>
        </p:nvGraphicFramePr>
        <p:xfrm>
          <a:off x="503548" y="729000"/>
          <a:ext cx="813690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8294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AA2150C-30E4-B305-11F0-9B38FE7044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3274597"/>
              </p:ext>
            </p:extLst>
          </p:nvPr>
        </p:nvGraphicFramePr>
        <p:xfrm>
          <a:off x="683568" y="620688"/>
          <a:ext cx="792088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BFD72FB-A469-1263-3C5F-546AC8B726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400208"/>
              </p:ext>
            </p:extLst>
          </p:nvPr>
        </p:nvGraphicFramePr>
        <p:xfrm>
          <a:off x="827584" y="692696"/>
          <a:ext cx="792088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124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BB5576D-59FF-7296-BAFB-FE066CB64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0826066"/>
              </p:ext>
            </p:extLst>
          </p:nvPr>
        </p:nvGraphicFramePr>
        <p:xfrm>
          <a:off x="575556" y="836712"/>
          <a:ext cx="7992888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4300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BD5D936-3800-4A2A-9936-65F3D43963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2357500"/>
              </p:ext>
            </p:extLst>
          </p:nvPr>
        </p:nvGraphicFramePr>
        <p:xfrm>
          <a:off x="575556" y="836712"/>
          <a:ext cx="7992888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622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4F24BF6-9EA9-0A72-1159-BAA6510797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0636258"/>
              </p:ext>
            </p:extLst>
          </p:nvPr>
        </p:nvGraphicFramePr>
        <p:xfrm>
          <a:off x="683568" y="908720"/>
          <a:ext cx="792088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67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1B1C5EE-90CE-AFDE-146B-5D9A07EA9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TYRIMO METODIKA</a:t>
            </a:r>
            <a:br>
              <a:rPr lang="lt-L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555D346-26F4-1A82-C19D-7F0C402C0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Tyrimas atliktas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2022 m. spalio mėnesį.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Tyrimą atliko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Šilutės r. Vilkyčių pagrindinės mokyklos socialinė pedagogė Jurgita </a:t>
            </a:r>
            <a:r>
              <a:rPr lang="lt-L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Barškietienė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Tyrimo tikslas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ištirti penktos klasės mokinių adaptaciją mokykloje.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Tyrimo uždaviniai: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Išsiaiškinti ar penktokams patinka eiti į mokyklą.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Ištirti, kaip mokiniai jaučiasi mokykloje, klasėje.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Išsiaiškinti su kokiomis problemomis susidūrė vaikai, atėję į penktą klasę.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Nustatyti, kokios pamokos labiausiai patinka ir nepatinka.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Sužinoti, ar tėvai domisi kaip vaikams sekasi mokykloje.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Tiriamieji 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tyrime dalyvavo 9 (devyni) penktos klasės mokiniai. 2 mergaitės ir 7 berniukai.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Tyrimui atlikti buvo naudota sukurta anketa, kurią sudarė klausimai. Anketa buvo anoniminė, todėl mokiniai neturėjo rašyti nei savo vardo, nei pavardės. 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28273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975D7CD-32CB-1FCD-7A94-42703F255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IŠVADOS </a:t>
            </a: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10E4F90-A02B-FB73-1D5E-519AF9493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Tyrimo duomenimis, 66,67% penktokams patinka eiti į mokyklą. Mokyklą lanko, nes tai yra jų pareiga, nori mokytis, įgyti žinių ir nori susitikti su draugais. Jeigu mokytoja pasakytų, kad rytoj nebūtina ateiti visiems mokiniams į mokyklą, tai 55,56% penktokų liktų namuose, o 44,44% ateitų į mokyklą. 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Dauguma (66,67%) penktokų mokykloje jaučiasi linksmi, laimingi ir pasitikintys savimi. 22,22% vaikų smalsūs ir susidomėję bei 11,11% nedrąsiai. Didžioji dalis 88,89% mokinių jaučiasi saugiai šalia vyresnių mokyklos mokinių.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44,44% klasėje vaikai nesijaučia vieniši, po 22,22% vaikų teigia, kad aktyviai dalyvauja klasės gyvenime, gali išsakyti savo nuomone. Tyrimas atskleidė, kad beveik puse 44,44% vaikų klasėje pavargsta. Visi 100% penktokai jau susidraugavo su klasės auklėtoja. Pusė vaikų 55,56% klasėje turi po kelis draugus, 44,44% apklaustųjų teigia, kad visi klasės mokiniai yra jų draugai. Tik vienas mokinys pažymėjo, kad klasėje turi vieną draugą. Penktos klasės atmosfera yra draugiška, nes dauguma vaikų klasę įvertino nuo 8 iki 10 balų, tik vienas mokinys 6 balu.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6992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483C168-3567-744B-32A3-AF17FCAF7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Daugiau nei pusė vaikų 66,67% norėtų grįžti į ketvirtą klasę, kur mokė viena mokytoja, trečdalis 33,33% nenorėtų. Penktokams patinka vaikščioti po kabinetus (88,89%), išskyrus vieną mokinį. Atėję į penktą klasę didžioji dalis mokinių 88,89% teigia, kad padidėjo pamokų krūvis, kiti 22,22% teigia, kad padaugėjo savarankiško mokymosi, o 22,22% vaikų pažymi, kad problemų nebuvo. Mokykloje susidūrus su problemomis labiausiai mokiniai pasitiki klasės auklėtoja 77,78%, mažiau </a:t>
            </a:r>
            <a:r>
              <a:rPr lang="lt-L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t.y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22,22% mokytojais, suaugusiaisiais. </a:t>
            </a:r>
            <a:endParaRPr lang="lt-L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Daugumai mokinių 88,89% pati mėgstamiausia pamoka yra fizinis ugdymas, nes gali žaisti, yra gera mokytoja, patinka sportas bei neužduoda namų darbų. Po 11,11% pažymėjo, kad anglų kalba, nes ją gerai moka, matematika, nes mėgsta skaičiuoti bei gamta ir žmogus, nes nori sužinoti apie gamtą. Daugiau nei pusei mokinių 55,56% nepatinka šokių pamoka, nes jaučiasi nebe maži, nepatinka šokti ir ne jų hobis. Taip pat po 11,11% pažymėjo, kad nepatinka dailė, anglų kalba ir matematika. </a:t>
            </a:r>
            <a:endParaRPr lang="lt-L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Penktokai labai dažnai kalbasi namuose su tėvais apie mokyklą. 100% mokinių teigia, kad tėvai sužino apie jų mokymosi pasiekimus iš TAMO dienyno ir 44,44% iš jų pačių. </a:t>
            </a:r>
            <a:r>
              <a:rPr lang="lt-L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53629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DF6C596-8902-DB5F-D710-EE19973D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REKOMENDACIJOS</a:t>
            </a:r>
            <a:br>
              <a:rPr lang="lt-L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588EB49-79E9-1EE4-A90E-089020374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Mokytojams: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Pagirti ir padrąsinti penktos klasės mokinius.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Suteikti individualų dėmesį ir pagalbą pamokų metu.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Stebėti penktos klasės mokinių savijautą pamokų metu. Pastebint, kad mokiniai pavargo </a:t>
            </a:r>
            <a:r>
              <a:rPr lang="lt-LT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daryti pedagogines 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pertraukas.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Iškilus sunkumams kreiptis į klasės vadovą ir pagalbos specialistus.  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Klasės vadovui: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Domėtis kaip mokiniams sekasi pamokose, kokie santykiai su mokytojais.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Stebėti auklėtinių elgesį ir emocijas bei jų pokyčius mokykloje.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Organizuoti klasės valandėles bendravimo temomis, skatinti klasėje bendradarbiavimą. 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Palaikyti glaudžius bendradarbiavimo ryšius su mokinių tėvais.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Iškilus sunkumams kreiptis į tėvus, pagalbos specialistus.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6167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B445D1DB-888B-DC65-60F4-B9B8C4617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t-LT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TYRIMO REZULTATAI</a:t>
            </a:r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FF555BE-FA5E-AA91-355F-24F6A5769B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1354039"/>
              </p:ext>
            </p:extLst>
          </p:nvPr>
        </p:nvGraphicFramePr>
        <p:xfrm>
          <a:off x="755576" y="1188636"/>
          <a:ext cx="777686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008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FD0CD790-7A3B-F2AB-EB78-D7103C9F62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4974298"/>
              </p:ext>
            </p:extLst>
          </p:nvPr>
        </p:nvGraphicFramePr>
        <p:xfrm>
          <a:off x="503548" y="620688"/>
          <a:ext cx="813690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44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30DEC305-605C-41E0-C699-B68657B6AC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9645918"/>
              </p:ext>
            </p:extLst>
          </p:nvPr>
        </p:nvGraphicFramePr>
        <p:xfrm>
          <a:off x="539552" y="548680"/>
          <a:ext cx="813690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57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BFDBF5F-F99E-D7D7-708C-0A95CE9A44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5986188"/>
              </p:ext>
            </p:extLst>
          </p:nvPr>
        </p:nvGraphicFramePr>
        <p:xfrm>
          <a:off x="503548" y="729000"/>
          <a:ext cx="813690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37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9277A42-63E4-F368-EB62-2CEB8CA56E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4510957"/>
              </p:ext>
            </p:extLst>
          </p:nvPr>
        </p:nvGraphicFramePr>
        <p:xfrm>
          <a:off x="431540" y="729000"/>
          <a:ext cx="828092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284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058EAF3-A250-A9FB-5B29-5F6A5E75E1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1181832"/>
              </p:ext>
            </p:extLst>
          </p:nvPr>
        </p:nvGraphicFramePr>
        <p:xfrm>
          <a:off x="503548" y="729000"/>
          <a:ext cx="813690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0891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57428D6-D2D4-2B94-2D8E-A167B32A91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3298488"/>
              </p:ext>
            </p:extLst>
          </p:nvPr>
        </p:nvGraphicFramePr>
        <p:xfrm>
          <a:off x="539552" y="692696"/>
          <a:ext cx="813690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945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961</Words>
  <Application>Microsoft Office PowerPoint</Application>
  <PresentationFormat>Demonstracija ekrane (4:3)</PresentationFormat>
  <Paragraphs>93</Paragraphs>
  <Slides>22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tema</vt:lpstr>
      <vt:lpstr>ŠILUTĖS R. VILKYČIŲ PAGRINDINĖ MOKYKLA   PENKTOKŲ ADAPTACIJOS MOKYKLOJE TYRIMAS </vt:lpstr>
      <vt:lpstr>I. TYRIMO METODIKA </vt:lpstr>
      <vt:lpstr> II. TYRIMO REZULTATAI 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III. IŠVADOS </vt:lpstr>
      <vt:lpstr>„PowerPoint“ pateiktis</vt:lpstr>
      <vt:lpstr>IV. REKOMENDACIJOS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Administrator</dc:creator>
  <cp:lastModifiedBy>Mokytojas</cp:lastModifiedBy>
  <cp:revision>7</cp:revision>
  <dcterms:created xsi:type="dcterms:W3CDTF">2022-11-22T19:50:26Z</dcterms:created>
  <dcterms:modified xsi:type="dcterms:W3CDTF">2022-11-24T11:42:29Z</dcterms:modified>
</cp:coreProperties>
</file>